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  <p:sldId id="270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7" d="100"/>
          <a:sy n="77" d="100"/>
        </p:scale>
        <p:origin x="10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678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97a4d3800093b1c6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331fb4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求复合函数的导数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2682929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复合函数的导数的应用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22_1#150d489dd?vop=1&amp;pid=426829292&amp;color=0,0,0&amp;vtp=1&amp;bt=1&amp;bbb=1&amp;hb=1"/>
              <p:cNvSpPr/>
              <p:nvPr/>
            </p:nvSpPr>
            <p:spPr>
              <a:xfrm>
                <a:off x="832104" y="1508760"/>
                <a:ext cx="10533888" cy="1367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新定义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衡量曲线弯曲程度的重要指标是曲率，曲线的曲率定义如下：若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的导函数，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″(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的导函数，则曲线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处的曲率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𝐾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″(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)|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{1+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[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𝑓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)]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}</m:t>
                            </m:r>
                          </m:e>
                          <m:sup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处的曲率为(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5_BD.22_1#150d489dd?vop=1&amp;pid=42682929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367155"/>
              </a:xfrm>
              <a:prstGeom prst="rect">
                <a:avLst/>
              </a:prstGeom>
              <a:blipFill>
                <a:blip r:embed="rId3"/>
                <a:stretch>
                  <a:fillRect l="-1389" b="-102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3_1#150d489dd.bracket?vop=1&amp;pid=426829292&amp;color=0,0,0&amp;vpa=6&amp;vtp=1"/>
          <p:cNvSpPr/>
          <p:nvPr/>
        </p:nvSpPr>
        <p:spPr>
          <a:xfrm>
            <a:off x="3011265" y="25114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22_2#150d489dd.choices?vop=1&amp;pid=426829292&amp;color=0,0,0&amp;vtp=1&amp;bbb=1"/>
              <p:cNvSpPr/>
              <p:nvPr/>
            </p:nvSpPr>
            <p:spPr>
              <a:xfrm>
                <a:off x="832104" y="2869691"/>
                <a:ext cx="10533888" cy="4719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769997" algn="l"/>
                    <a:tab pos="5489194" algn="l"/>
                    <a:tab pos="81448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22_2#150d489dd.choices?vop=1&amp;pid=42682929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69691"/>
                <a:ext cx="10533888" cy="471932"/>
              </a:xfrm>
              <a:prstGeom prst="rect">
                <a:avLst/>
              </a:prstGeom>
              <a:blipFill>
                <a:blip r:embed="rId4"/>
                <a:stretch>
                  <a:fillRect l="-1389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24_1#150d489dd?vop=1&amp;pid=426829292&amp;color=0,0,0&amp;vtp=1&amp;bbb=1"/>
              <p:cNvSpPr/>
              <p:nvPr/>
            </p:nvSpPr>
            <p:spPr>
              <a:xfrm>
                <a:off x="832104" y="3351402"/>
                <a:ext cx="10533888" cy="1789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″(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″(0)=4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处的曲率为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″(0)|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{1+[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′(0)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]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}</m:t>
                            </m:r>
                          </m:e>
                          <m:sup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5_AS.24_1#150d489dd?vop=1&amp;pid=42682929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51402"/>
                <a:ext cx="10533888" cy="1789430"/>
              </a:xfrm>
              <a:prstGeom prst="rect">
                <a:avLst/>
              </a:prstGeom>
              <a:blipFill>
                <a:blip r:embed="rId5"/>
                <a:stretch>
                  <a:fillRect l="-1389" b="-78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25_1#a453daff2?vop=1&amp;pid=426829292&amp;color=0,0,0&amp;vtp=1&amp;bt=1&amp;bbb=1&amp;hb=1"/>
              <p:cNvSpPr/>
              <p:nvPr/>
            </p:nvSpPr>
            <p:spPr>
              <a:xfrm>
                <a:off x="832104" y="1508760"/>
                <a:ext cx="10533888" cy="7708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及其导函数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的定义域均为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为奇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函数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5_BD.25_1#a453daff2?vop=1&amp;pid=42682929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827"/>
              </a:xfrm>
              <a:prstGeom prst="rect">
                <a:avLst/>
              </a:prstGeom>
              <a:blipFill>
                <a:blip r:embed="rId3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6_1#a453daff2.bracket?vop=1&amp;pid=426829292&amp;color=0,0,0&amp;vpa=7&amp;vtp=1&amp;bbb=1"/>
          <p:cNvSpPr/>
          <p:nvPr/>
        </p:nvSpPr>
        <p:spPr>
          <a:xfrm>
            <a:off x="1955260" y="191452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25_2#a453daff2.choices?vop=1&amp;pid=426829292&amp;color=0,0,0&amp;vtp=1&amp;bbb=1"/>
              <p:cNvSpPr/>
              <p:nvPr/>
            </p:nvSpPr>
            <p:spPr>
              <a:xfrm>
                <a:off x="832104" y="2321750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481072" algn="l"/>
                    <a:tab pos="5457444" algn="l"/>
                    <a:tab pos="79385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(−5)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25_2#a453daff2.choices?vop=1&amp;pid=42682929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1750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EX.27_1#a453daff2?vop=1&amp;pid=426829292&amp;color=0,0,0&amp;vtp=1&amp;bbb=1&amp;hb=1"/>
              <p:cNvSpPr/>
              <p:nvPr/>
            </p:nvSpPr>
            <p:spPr>
              <a:xfrm>
                <a:off x="832104" y="2682367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是奇函数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赋值得到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判断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通过复合函数的导数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的图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象关于直线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也可以利用大招攻略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18，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的图象关于点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对称直接得到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的图象关于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是奇函数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可以得到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的图象关于点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进而可得到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的周期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从而判断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对于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C，D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两个选项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可以通过对称轴和对称中心判断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也可以通过举反例判断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5_EX.27_1#a453daff2?vop=1&amp;pid=42682929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82367"/>
                <a:ext cx="10533888" cy="1608455"/>
              </a:xfrm>
              <a:prstGeom prst="rect">
                <a:avLst/>
              </a:prstGeom>
              <a:blipFill>
                <a:blip r:embed="rId5"/>
                <a:stretch>
                  <a:fillRect l="-1389" r="-2778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AS.28_1#a453daff2?vop=1&amp;pid=426829292&amp;color=0,0,0&amp;vtp=1&amp;bbb=1&amp;hb=1"/>
              <p:cNvSpPr/>
              <p:nvPr/>
            </p:nvSpPr>
            <p:spPr>
              <a:xfrm>
                <a:off x="832104" y="4282567"/>
                <a:ext cx="1053388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为奇函数，得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(3)=0(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另解：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为奇函数，那么这个函数的图象过点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6" name="QC_5_AS.28_1#a453daff2?vop=1&amp;pid=42682929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282567"/>
                <a:ext cx="10533888" cy="1676400"/>
              </a:xfrm>
              <a:prstGeom prst="rect">
                <a:avLst/>
              </a:prstGeom>
              <a:blipFill>
                <a:blip r:embed="rId6"/>
                <a:stretch>
                  <a:fillRect l="-1389" r="-1389" b="-54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8_1#a453daff2?vop=1&amp;pid=426829292&amp;color=0,0,0&amp;vtp=1&amp;bbb=1&amp;hb=1">
                <a:extLst>
                  <a:ext uri="{FF2B5EF4-FFF2-40B4-BE49-F238E27FC236}">
                    <a16:creationId xmlns:a16="http://schemas.microsoft.com/office/drawing/2014/main" id="{4E41C61E-D47E-FC16-926D-0850682AC17D}"/>
                  </a:ext>
                </a:extLst>
              </p:cNvPr>
              <p:cNvSpPr/>
              <p:nvPr/>
            </p:nvSpPr>
            <p:spPr>
              <a:xfrm>
                <a:off x="832104" y="1593568"/>
                <a:ext cx="10533888" cy="4126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′(6−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的图象关于直线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为奇函数，所以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的图象关于点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的一个周期为8，故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C，由题中信息可得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的图象关于直线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对称，但无法确定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的值,故C错误.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的图象关于点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(3,0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,但无法确定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是否成立,故无法得到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,故D错误.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提示：C，D选项相互照应，若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的图象关于点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(3,0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对称,则可以得到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(3)=0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的图象关于直线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对称不一定有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(3)=0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；若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的图象关于直线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对称，则可以得到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的图象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关于点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(3,0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对称不一定有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AB.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28_1#a453daff2?vop=1&amp;pid=426829292&amp;color=0,0,0&amp;vtp=1&amp;bbb=1&amp;hb=1">
                <a:extLst>
                  <a:ext uri="{FF2B5EF4-FFF2-40B4-BE49-F238E27FC236}">
                    <a16:creationId xmlns:a16="http://schemas.microsoft.com/office/drawing/2014/main" id="{4E41C61E-D47E-FC16-926D-0850682AC1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93568"/>
                <a:ext cx="10533888" cy="4126230"/>
              </a:xfrm>
              <a:prstGeom prst="rect">
                <a:avLst/>
              </a:prstGeom>
              <a:blipFill>
                <a:blip r:embed="rId2"/>
                <a:stretch>
                  <a:fillRect l="-1389" r="-579" b="-33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427273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EX.29_1#a453daff2?vop=1&amp;pid=426829292&amp;color=0,0,0&amp;vtp=1&amp;bt=1&amp;bbb=1&amp;hb=1"/>
              <p:cNvSpPr/>
              <p:nvPr/>
            </p:nvSpPr>
            <p:spPr>
              <a:xfrm>
                <a:off x="832104" y="1508760"/>
                <a:ext cx="10533888" cy="28405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的图象关于点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(3,0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可直接得到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的图象关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为奇函数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的图象关于点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的周期为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，故B正确.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C，D,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为奇函数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但此时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0=1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(5)=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，故C,D错误.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5_EX.29_1#a453daff2?vop=1&amp;pid=42682929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840546"/>
              </a:xfrm>
              <a:prstGeom prst="rect">
                <a:avLst/>
              </a:prstGeom>
              <a:blipFill>
                <a:blip r:embed="rId3"/>
                <a:stretch>
                  <a:fillRect l="-1389" r="-3877" b="-30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30_1#353d67ea3?vop=1&amp;pid=426829292&amp;color=0,0,0&amp;vtp=1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）设定义在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的导数分别为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的图象关于直线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则下列结论一定成立的是(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5_BD.30_1#353d67ea3?vop=1&amp;pid=42682929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1_1#353d67ea3.bracket?vop=1&amp;pid=426829292&amp;color=0,0,0&amp;vpa=8&amp;vtp=1&amp;bbb=1"/>
          <p:cNvSpPr/>
          <p:nvPr/>
        </p:nvSpPr>
        <p:spPr>
          <a:xfrm>
            <a:off x="9179083" y="191452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30_2#353d67ea3.choices?vop=1&amp;pid=426829292&amp;color=0,0,0&amp;vtp=1&amp;bbb=1"/>
              <p:cNvSpPr/>
              <p:nvPr/>
            </p:nvSpPr>
            <p:spPr>
              <a:xfrm>
                <a:off x="832104" y="2279777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的图象关于点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(2,0)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的图象关于直线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的一个周期为8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为奇函数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30_2#353d67ea3.choices?vop=1&amp;pid=42682929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9777"/>
                <a:ext cx="10533888" cy="770255"/>
              </a:xfrm>
              <a:prstGeom prst="rect">
                <a:avLst/>
              </a:prstGeom>
              <a:blipFill>
                <a:blip r:embed="rId4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32_1#353d67ea3?vop=1&amp;pid=426829292&amp;color=0,0,0&amp;vtp=1&amp;bbb=1&amp;hb=1"/>
              <p:cNvSpPr/>
              <p:nvPr/>
            </p:nvSpPr>
            <p:spPr>
              <a:xfrm>
                <a:off x="832104" y="3061462"/>
                <a:ext cx="10533888" cy="2933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两边同时求导可得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).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的图象关于直线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选项，由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+4)=−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的图象关于点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对称，故A正确.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选项，若函数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的图象关于直线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5" name="QC_5_AS.32_1#353d67ea3?vop=1&amp;pid=42682929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61462"/>
                <a:ext cx="10533888" cy="2933700"/>
              </a:xfrm>
              <a:prstGeom prst="rect">
                <a:avLst/>
              </a:prstGeom>
              <a:blipFill>
                <a:blip r:embed="rId5"/>
                <a:stretch>
                  <a:fillRect l="-1389" r="-289" b="-33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2_1#353d67ea3?vop=1&amp;pid=426829292&amp;color=0,0,0&amp;vtp=1&amp;bbb=1&amp;hb=1">
                <a:extLst>
                  <a:ext uri="{FF2B5EF4-FFF2-40B4-BE49-F238E27FC236}">
                    <a16:creationId xmlns:a16="http://schemas.microsoft.com/office/drawing/2014/main" id="{301AC57F-C1A5-3317-6C6A-251925A3EDEB}"/>
                  </a:ext>
                </a:extLst>
              </p:cNvPr>
              <p:cNvSpPr/>
              <p:nvPr/>
            </p:nvSpPr>
            <p:spPr>
              <a:xfrm>
                <a:off x="832104" y="1493360"/>
                <a:ext cx="10533888" cy="3707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)=−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′(2−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′(2−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)=−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−2)=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+2)=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是常数函数，但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不一定是常数函数，故B错误.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选项，由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A选项的分析知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′(4+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′(4+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′(8+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′(4+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的一个周期为8，故C正确.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选项，若函数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为奇函数，则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的一个周期为4，但题目条件不足以说明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的周期情况，故D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错误.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AC.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32_1#353d67ea3?vop=1&amp;pid=426829292&amp;color=0,0,0&amp;vtp=1&amp;bbb=1&amp;hb=1">
                <a:extLst>
                  <a:ext uri="{FF2B5EF4-FFF2-40B4-BE49-F238E27FC236}">
                    <a16:creationId xmlns:a16="http://schemas.microsoft.com/office/drawing/2014/main" id="{301AC57F-C1A5-3317-6C6A-251925A3EDE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93360"/>
                <a:ext cx="10533888" cy="3707130"/>
              </a:xfrm>
              <a:prstGeom prst="rect">
                <a:avLst/>
              </a:prstGeom>
              <a:blipFill>
                <a:blip r:embed="rId2"/>
                <a:stretch>
                  <a:fillRect l="-1389" r="-2025" b="-36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08129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d35ab99b.fixed?pid=f178db344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5d35ab99b.fixed?pid=f178db344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§5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简单复合函数的求导法则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1_1#eba9d9538?vop=1&amp;pid=b331fb4e5&amp;color=0,0,0&amp;vtp=1&amp;bt=1&amp;bbb=1"/>
              <p:cNvSpPr/>
              <p:nvPr/>
            </p:nvSpPr>
            <p:spPr>
              <a:xfrm>
                <a:off x="832104" y="1508760"/>
                <a:ext cx="10533888" cy="4013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处的导数为(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5_BD.1_1#eba9d9538?vop=1&amp;pid=b331fb4e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01384"/>
              </a:xfrm>
              <a:prstGeom prst="rect">
                <a:avLst/>
              </a:prstGeom>
              <a:blipFill>
                <a:blip r:embed="rId3"/>
                <a:stretch>
                  <a:fillRect l="-1389" b="-353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eba9d9538.bracket?vop=1&amp;pid=b331fb4e5&amp;color=0,0,0&amp;vpa=1&amp;vtp=1"/>
          <p:cNvSpPr/>
          <p:nvPr/>
        </p:nvSpPr>
        <p:spPr>
          <a:xfrm>
            <a:off x="6273768" y="1505204"/>
            <a:ext cx="331788" cy="4014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1_2#eba9d9538.choices?vop=1&amp;pid=b331fb4e5&amp;color=0,0,0&amp;vtp=1&amp;bbb=1"/>
              <p:cNvSpPr/>
              <p:nvPr/>
            </p:nvSpPr>
            <p:spPr>
              <a:xfrm>
                <a:off x="832104" y="1914144"/>
                <a:ext cx="10533888" cy="4617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2617597" algn="l"/>
                    <a:tab pos="5247894" algn="l"/>
                    <a:tab pos="79543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1_2#eba9d9538.choices?vop=1&amp;pid=b331fb4e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4144"/>
                <a:ext cx="10533888" cy="461709"/>
              </a:xfrm>
              <a:prstGeom prst="rect">
                <a:avLst/>
              </a:prstGeom>
              <a:blipFill>
                <a:blip r:embed="rId4"/>
                <a:stretch>
                  <a:fillRect l="-1389" b="-171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3_1#eba9d9538?vop=1&amp;pid=b331fb4e5&amp;color=0,0,0&amp;vtp=1&amp;bbb=1"/>
              <p:cNvSpPr/>
              <p:nvPr/>
            </p:nvSpPr>
            <p:spPr>
              <a:xfrm>
                <a:off x="832104" y="2375980"/>
                <a:ext cx="10533888" cy="1447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5_AS.3_1#eba9d9538?vop=1&amp;pid=b331fb4e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75980"/>
                <a:ext cx="10533888" cy="1447800"/>
              </a:xfrm>
              <a:prstGeom prst="rect">
                <a:avLst/>
              </a:prstGeom>
              <a:blipFill>
                <a:blip r:embed="rId5"/>
                <a:stretch>
                  <a:fillRect l="-1389" b="-46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40bcc38c4?vop=1&amp;pid=b331fb4e5&amp;color=0,0,0&amp;vtp=1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下列求导运算结果正确的是(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5_1#40bcc38c4.bracket?vop=1&amp;pid=b331fb4e5&amp;color=0,0,0&amp;vpa=2&amp;vtp=1"/>
          <p:cNvSpPr/>
          <p:nvPr/>
        </p:nvSpPr>
        <p:spPr>
          <a:xfrm>
            <a:off x="4061873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4_2#40bcc38c4.choices?vop=1&amp;pid=b331fb4e5&amp;color=0,0,0&amp;vtp=1&amp;bbb=1"/>
              <p:cNvSpPr/>
              <p:nvPr/>
            </p:nvSpPr>
            <p:spPr>
              <a:xfrm>
                <a:off x="832104" y="1875790"/>
                <a:ext cx="10533888" cy="914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)′=2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′</m:t>
                            </m:r>
                          </m:sup>
                        </m:sSup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4_2#40bcc38c4.choices?vop=1&amp;pid=b331fb4e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914400"/>
              </a:xfrm>
              <a:prstGeom prst="rect">
                <a:avLst/>
              </a:prstGeom>
              <a:blipFill>
                <a:blip r:embed="rId3"/>
                <a:stretch>
                  <a:fillRect l="-1389" b="-8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6_1#40bcc38c4?vop=1&amp;pid=b331fb4e5&amp;color=0,0,0&amp;vtp=1&amp;bbb=1"/>
              <p:cNvSpPr/>
              <p:nvPr/>
            </p:nvSpPr>
            <p:spPr>
              <a:xfrm>
                <a:off x="832104" y="2801874"/>
                <a:ext cx="10533888" cy="2386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【解析】对于A，易知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)′=[(1−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)′=−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​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)′=2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)′=2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)]′=0+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⋅(1−2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)′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5_AS.6_1#40bcc38c4?vop=1&amp;pid=b331fb4e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01874"/>
                <a:ext cx="10533888" cy="2386330"/>
              </a:xfrm>
              <a:prstGeom prst="rect">
                <a:avLst/>
              </a:prstGeom>
              <a:blipFill>
                <a:blip r:embed="rId4"/>
                <a:stretch>
                  <a:fillRect l="-1389" b="-58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7_1#9d0a3454f?vop=1&amp;pid=b331fb4e5&amp;color=0,0,0&amp;vtp=1&amp;bt=1&amp;bbb=1&amp;hb=1"/>
              <p:cNvSpPr/>
              <p:nvPr/>
            </p:nvSpPr>
            <p:spPr>
              <a:xfrm>
                <a:off x="832104" y="150876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.对于下列函数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5_BD.7_1#9d0a3454f?vop=1&amp;pid=b331fb4e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1910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8_1#5186a634f?vop=1&amp;pid=9d0a3454f&amp;color=0,0,0&amp;vtp=1&amp;bbb=1"/>
              <p:cNvSpPr/>
              <p:nvPr/>
            </p:nvSpPr>
            <p:spPr>
              <a:xfrm>
                <a:off x="832104" y="233445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8_1#5186a634f?vop=1&amp;pid=9d0a3454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4450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9_1#5186a634f?vop=1&amp;pid=9d0a3454f&amp;color=0,0,0&amp;vtp=1&amp;bbb=1"/>
              <p:cNvSpPr/>
              <p:nvPr/>
            </p:nvSpPr>
            <p:spPr>
              <a:xfrm>
                <a:off x="832104" y="2707767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(1)+1=3×4+2×2+1=17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′(1)=3×5+2×3=21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AN.9_1#5186a634f?vop=1&amp;pid=9d0a3454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767"/>
                <a:ext cx="10533888" cy="1192530"/>
              </a:xfrm>
              <a:prstGeom prst="rect">
                <a:avLst/>
              </a:prstGeom>
              <a:blipFill>
                <a:blip r:embed="rId5"/>
                <a:stretch>
                  <a:fillRect l="-1389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0_1#80fc12d86?vop=1&amp;pid=9d0a3454f&amp;color=0,0,0&amp;vtp=1&amp;bt=1&amp;bbb=1"/>
              <p:cNvSpPr/>
              <p:nvPr/>
            </p:nvSpPr>
            <p:spPr>
              <a:xfrm>
                <a:off x="832104" y="1508760"/>
                <a:ext cx="10533888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10_1#80fc12d86?vop=1&amp;pid=9d0a3454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82600"/>
              </a:xfrm>
              <a:prstGeom prst="rect">
                <a:avLst/>
              </a:prstGeom>
              <a:blipFill>
                <a:blip r:embed="rId3"/>
                <a:stretch>
                  <a:fillRect l="-1389" b="-151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1_1#80fc12d86?vop=1&amp;pid=9d0a3454f&amp;color=0,0,0&amp;vtp=1&amp;bbb=1&amp;hb=1"/>
              <p:cNvSpPr/>
              <p:nvPr/>
            </p:nvSpPr>
            <p:spPr>
              <a:xfrm>
                <a:off x="832104" y="1993900"/>
                <a:ext cx="10533888" cy="1384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(1)−1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2×4−1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)={−2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−1)−[2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)−1]×6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−1)}÷[3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3" name="QO_6_AN.11_1#80fc12d86?vop=1&amp;pid=9d0a3454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93900"/>
                <a:ext cx="10533888" cy="1384300"/>
              </a:xfrm>
              <a:prstGeom prst="rect">
                <a:avLst/>
              </a:prstGeom>
              <a:blipFill>
                <a:blip r:embed="rId4"/>
                <a:stretch>
                  <a:fillRect l="-1389" b="-7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EX.12_1#9d0a3454f?vop=1&amp;pid=b331fb4e5&amp;color=0,0,0&amp;vtp=1&amp;bbb=1&amp;hb=1"/>
              <p:cNvSpPr/>
              <p:nvPr/>
            </p:nvSpPr>
            <p:spPr>
              <a:xfrm>
                <a:off x="832104" y="4364291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赋值代入计算即可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需要先求出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的导数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然后赋值代入计算即可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赋值代入计算即可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需要先应用复合函数的求导法则求出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的导数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然后赋值代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入计算即可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5_EX.12_1#9d0a3454f?vop=1&amp;pid=b331fb4e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64291"/>
                <a:ext cx="10533888" cy="1189355"/>
              </a:xfrm>
              <a:prstGeom prst="rect">
                <a:avLst/>
              </a:prstGeom>
              <a:blipFill>
                <a:blip r:embed="rId5"/>
                <a:stretch>
                  <a:fillRect l="-1389" r="-1273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11_1#80fc12d86?vop=1&amp;pid=9d0a3454f&amp;color=0,0,0&amp;vtp=1&amp;bbb=1&amp;hb=1">
                <a:extLst>
                  <a:ext uri="{FF2B5EF4-FFF2-40B4-BE49-F238E27FC236}">
                    <a16:creationId xmlns:a16="http://schemas.microsoft.com/office/drawing/2014/main" id="{A499F94B-6711-B861-C9F5-C3B8C3702274}"/>
                  </a:ext>
                </a:extLst>
              </p:cNvPr>
              <p:cNvSpPr/>
              <p:nvPr/>
            </p:nvSpPr>
            <p:spPr>
              <a:xfrm>
                <a:off x="832104" y="3420173"/>
                <a:ext cx="10533888" cy="941959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′(1)={−2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′(1)×3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(1)−[2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(1)−1]×6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′(1)}÷[3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=[−2×5×3×2−(2×4−1)×6×3]÷(3×2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AN.11_1#80fc12d86?vop=1&amp;pid=9d0a3454f&amp;color=0,0,0&amp;vtp=1&amp;bbb=1&amp;hb=1">
                <a:extLst>
                  <a:ext uri="{FF2B5EF4-FFF2-40B4-BE49-F238E27FC236}">
                    <a16:creationId xmlns:a16="http://schemas.microsoft.com/office/drawing/2014/main" id="{A499F94B-6711-B861-C9F5-C3B8C37022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20173"/>
                <a:ext cx="10533888" cy="941959"/>
              </a:xfrm>
              <a:prstGeom prst="rect">
                <a:avLst/>
              </a:prstGeom>
              <a:blipFill>
                <a:blip r:embed="rId6"/>
                <a:stretch>
                  <a:fillRect l="-1042" b="-83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13_1#084ffef22?vop=1&amp;pid=426829292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垂直，则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等于(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5_BD.13_1#084ffef22?vop=1&amp;pid=42682929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4_1#084ffef22.bracket?vop=1&amp;pid=426829292&amp;color=0,0,0&amp;vpa=3&amp;vtp=1"/>
          <p:cNvSpPr/>
          <p:nvPr/>
        </p:nvSpPr>
        <p:spPr>
          <a:xfrm>
            <a:off x="8801513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13_2#084ffef22.choices?vop=1&amp;pid=426829292&amp;color=0,0,0&amp;vtp=1&amp;bbb=1"/>
              <p:cNvSpPr/>
              <p:nvPr/>
            </p:nvSpPr>
            <p:spPr>
              <a:xfrm>
                <a:off x="832104" y="1875790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592197" algn="l"/>
                    <a:tab pos="5158994" algn="l"/>
                    <a:tab pos="79416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13_2#084ffef22.choices?vop=1&amp;pid=42682929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525463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15_1#084ffef22?vop=1&amp;pid=426829292&amp;color=0,0,0&amp;vtp=1&amp;bbb=1"/>
              <p:cNvSpPr/>
              <p:nvPr/>
            </p:nvSpPr>
            <p:spPr>
              <a:xfrm>
                <a:off x="832104" y="2402015"/>
                <a:ext cx="1053388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垂直，故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5_AS.15_1#084ffef22?vop=1&amp;pid=42682929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02015"/>
                <a:ext cx="10533888" cy="1257300"/>
              </a:xfrm>
              <a:prstGeom prst="rect">
                <a:avLst/>
              </a:prstGeom>
              <a:blipFill>
                <a:blip r:embed="rId5"/>
                <a:stretch>
                  <a:fillRect l="-1389" b="-67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16_1#5c423b298?vop=1&amp;pid=426829292&amp;color=0,0,0&amp;vtp=1&amp;bt=1&amp;bbb=1"/>
              <p:cNvSpPr/>
              <p:nvPr/>
            </p:nvSpPr>
            <p:spPr>
              <a:xfrm>
                <a:off x="832104" y="1508760"/>
                <a:ext cx="10533888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′(0)⋅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C_5_BD.16_1#5c423b298?vop=1&amp;pid=42682929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01333"/>
              </a:xfrm>
              <a:prstGeom prst="rect">
                <a:avLst/>
              </a:prstGeom>
              <a:blipFill>
                <a:blip r:embed="rId3"/>
                <a:stretch>
                  <a:fillRect l="-1389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7_1#5c423b298.bracket?vop=1&amp;pid=426829292&amp;color=0,0,0&amp;vpa=4&amp;vtp=1"/>
          <p:cNvSpPr/>
          <p:nvPr/>
        </p:nvSpPr>
        <p:spPr>
          <a:xfrm>
            <a:off x="5416010" y="1712913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16_2#5c423b298.choices?vop=1&amp;pid=426829292&amp;color=0,0,0&amp;vtp=1&amp;bbb=1"/>
              <p:cNvSpPr/>
              <p:nvPr/>
            </p:nvSpPr>
            <p:spPr>
              <a:xfrm>
                <a:off x="832104" y="2015935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16022" algn="l"/>
                    <a:tab pos="5368544" algn="l"/>
                    <a:tab pos="80337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C_5_BD.16_2#5c423b298.choices?vop=1&amp;pid=42682929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15935"/>
                <a:ext cx="10533888" cy="525844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18_1#5c423b298?vop=1&amp;pid=426829292&amp;color=0,0,0&amp;vtp=1&amp;bbb=1"/>
              <p:cNvSpPr/>
              <p:nvPr/>
            </p:nvSpPr>
            <p:spPr>
              <a:xfrm>
                <a:off x="832104" y="2553336"/>
                <a:ext cx="10533888" cy="11100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′(0)=1−2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0=1−2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C_5_AS.18_1#5c423b298?vop=1&amp;pid=42682929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53336"/>
                <a:ext cx="10533888" cy="1110044"/>
              </a:xfrm>
              <a:prstGeom prst="rect">
                <a:avLst/>
              </a:prstGeom>
              <a:blipFill>
                <a:blip r:embed="rId5"/>
                <a:stretch>
                  <a:fillRect l="-1389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19_1#67dac9bbd?vop=1&amp;pid=426829292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5_BD.19_1#67dac9bbd?vop=1&amp;pid=42682929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0_1#67dac9bbd.bracket?vop=1&amp;pid=426829292&amp;color=0,0,0&amp;vpa=5&amp;vtp=1"/>
          <p:cNvSpPr/>
          <p:nvPr/>
        </p:nvSpPr>
        <p:spPr>
          <a:xfrm>
            <a:off x="5954236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19_2#67dac9bbd.choices?vop=1&amp;pid=426829292&amp;color=0,0,0&amp;vtp=1&amp;bbb=1"/>
              <p:cNvSpPr/>
              <p:nvPr/>
            </p:nvSpPr>
            <p:spPr>
              <a:xfrm>
                <a:off x="832104" y="1875790"/>
                <a:ext cx="10533888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04922" algn="l"/>
                    <a:tab pos="5368544" algn="l"/>
                    <a:tab pos="79448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19_2#67dac9bbd.choices?vop=1&amp;pid=42682929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525653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21_1#67dac9bbd?vop=1&amp;pid=426829292&amp;color=0,0,0&amp;vtp=1&amp;bbb=1&amp;hb=1"/>
              <p:cNvSpPr/>
              <p:nvPr/>
            </p:nvSpPr>
            <p:spPr>
              <a:xfrm>
                <a:off x="832104" y="2414079"/>
                <a:ext cx="10533888" cy="11098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′(1)+4×1−1=−3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5_AS.21_1#67dac9bbd?vop=1&amp;pid=42682929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14079"/>
                <a:ext cx="10533888" cy="1109853"/>
              </a:xfrm>
              <a:prstGeom prst="rect">
                <a:avLst/>
              </a:prstGeom>
              <a:blipFill>
                <a:blip r:embed="rId5"/>
                <a:stretch>
                  <a:fillRect l="-1389" r="-463" b="-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1159</Words>
  <Application>Microsoft Office PowerPoint</Application>
  <PresentationFormat>宽屏</PresentationFormat>
  <Paragraphs>118</Paragraphs>
  <Slides>15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Arial (正文)</vt:lpstr>
      <vt:lpstr>DengXian</vt:lpstr>
      <vt:lpstr>DengXian</vt:lpstr>
      <vt:lpstr>SimHei</vt:lpstr>
      <vt:lpstr>楷体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SKUser</cp:lastModifiedBy>
  <cp:revision>3</cp:revision>
  <dcterms:created xsi:type="dcterms:W3CDTF">2025-10-22T07:16:49Z</dcterms:created>
  <dcterms:modified xsi:type="dcterms:W3CDTF">2025-10-22T08:15:21Z</dcterms:modified>
  <cp:category/>
  <cp:contentStatus/>
</cp:coreProperties>
</file>